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59" r:id="rId4"/>
    <p:sldId id="270" r:id="rId5"/>
    <p:sldId id="286" r:id="rId6"/>
    <p:sldId id="287" r:id="rId7"/>
    <p:sldId id="274" r:id="rId8"/>
    <p:sldId id="275" r:id="rId9"/>
    <p:sldId id="276" r:id="rId10"/>
    <p:sldId id="277" r:id="rId11"/>
    <p:sldId id="279" r:id="rId12"/>
    <p:sldId id="280" r:id="rId13"/>
    <p:sldId id="281" r:id="rId14"/>
    <p:sldId id="283" r:id="rId15"/>
    <p:sldId id="282" r:id="rId16"/>
    <p:sldId id="288" r:id="rId17"/>
    <p:sldId id="263" r:id="rId18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20"/>
      <p:bold r:id="rId21"/>
    </p:embeddedFont>
    <p:embeddedFont>
      <p:font typeface="仿宋" panose="02010609060101010101" pitchFamily="49" charset="-122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黑体" panose="02010609060101010101" pitchFamily="49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楷体" panose="02010609060101010101" pitchFamily="49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C5DC"/>
    <a:srgbClr val="CFECFF"/>
    <a:srgbClr val="466E8C"/>
    <a:srgbClr val="7BA9CA"/>
    <a:srgbClr val="F2F2F2"/>
    <a:srgbClr val="508EFF"/>
    <a:srgbClr val="BB9F7A"/>
    <a:srgbClr val="649788"/>
    <a:srgbClr val="1F4E79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18" autoAdjust="0"/>
  </p:normalViewPr>
  <p:slideViewPr>
    <p:cSldViewPr snapToGrid="0" showGuides="1">
      <p:cViewPr varScale="1">
        <p:scale>
          <a:sx n="109" d="100"/>
          <a:sy n="109" d="100"/>
        </p:scale>
        <p:origin x="1230" y="78"/>
      </p:cViewPr>
      <p:guideLst>
        <p:guide orient="horz" pos="2170"/>
        <p:guide pos="2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3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8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47649" y="344170"/>
            <a:ext cx="84564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2.1 </a:t>
            </a:r>
            <a:r>
              <a:rPr lang="zh-CN" altLang="en-US" sz="3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解决问题的一般过程和用计算机解决问题</a:t>
            </a:r>
            <a:endParaRPr lang="en-US" altLang="zh-CN" sz="3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3934620" y="2086964"/>
            <a:ext cx="1512168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原始问题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2026408" y="3095076"/>
            <a:ext cx="1512168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主要功能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842832" y="3095076"/>
            <a:ext cx="1512168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主要功能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m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730264" y="4289173"/>
            <a:ext cx="1512168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子功能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319819" y="4289173"/>
            <a:ext cx="1512168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子功能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8" name="右大括号 7"/>
          <p:cNvSpPr/>
          <p:nvPr/>
        </p:nvSpPr>
        <p:spPr bwMode="auto">
          <a:xfrm rot="16200000">
            <a:off x="4510684" y="934836"/>
            <a:ext cx="360040" cy="3816424"/>
          </a:xfrm>
          <a:prstGeom prst="rightBrace">
            <a:avLst>
              <a:gd name="adj1" fmla="val 102738"/>
              <a:gd name="adj2" fmla="val 4931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9" name="右大括号 8"/>
          <p:cNvSpPr/>
          <p:nvPr/>
        </p:nvSpPr>
        <p:spPr bwMode="auto">
          <a:xfrm rot="16200000">
            <a:off x="2530464" y="2360970"/>
            <a:ext cx="504056" cy="3096344"/>
          </a:xfrm>
          <a:prstGeom prst="rightBrace">
            <a:avLst>
              <a:gd name="adj1" fmla="val 102738"/>
              <a:gd name="adj2" fmla="val 4931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1" name="右大括号 10"/>
          <p:cNvSpPr/>
          <p:nvPr/>
        </p:nvSpPr>
        <p:spPr bwMode="auto">
          <a:xfrm rot="16200000">
            <a:off x="6399527" y="2358442"/>
            <a:ext cx="504056" cy="3096344"/>
          </a:xfrm>
          <a:prstGeom prst="rightBrace">
            <a:avLst>
              <a:gd name="adj1" fmla="val 102738"/>
              <a:gd name="adj2" fmla="val 4931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422040" y="309507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楷体_GB2312" panose="02010609030101010101" pitchFamily="49" charset="-122"/>
              </a:rPr>
              <a:t>……</a:t>
            </a:r>
            <a:endParaRPr lang="zh-CN" altLang="en-US" sz="2000" dirty="0">
              <a:ea typeface="楷体_GB2312" panose="02010609030101010101" pitchFamily="49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2513828" y="431921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……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382891" y="431921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楷体_GB2312" panose="02010609030101010101" pitchFamily="49" charset="-122"/>
              </a:rPr>
              <a:t>……</a:t>
            </a:r>
            <a:endParaRPr lang="zh-CN" altLang="en-US" sz="2000" dirty="0">
              <a:ea typeface="楷体_GB2312" panose="02010609030101010101" pitchFamily="49" charset="-122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730264" y="5351448"/>
            <a:ext cx="559637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针对各个</a:t>
            </a:r>
            <a:r>
              <a:rPr lang="zh-CN" altLang="en-US" sz="2000" b="1" dirty="0">
                <a:solidFill>
                  <a:srgbClr val="00B0F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特定功能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分别进行详细的操作步骤设计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　　　　　　　　　　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即</a:t>
            </a:r>
            <a:r>
              <a:rPr lang="zh-CN" altLang="en-US" sz="2000" b="1" dirty="0">
                <a:solidFill>
                  <a:srgbClr val="00B0F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算法设计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730264" y="4289173"/>
            <a:ext cx="1512168" cy="504056"/>
          </a:xfrm>
          <a:prstGeom prst="roundRect">
            <a:avLst/>
          </a:prstGeom>
          <a:solidFill>
            <a:srgbClr val="62C5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子功能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3319819" y="4289173"/>
            <a:ext cx="1512168" cy="504056"/>
          </a:xfrm>
          <a:prstGeom prst="roundRect">
            <a:avLst/>
          </a:prstGeom>
          <a:solidFill>
            <a:srgbClr val="62C5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楷体_GB2312" panose="02010609030101010101" pitchFamily="49" charset="-122"/>
              </a:rPr>
              <a:t>子功能</a:t>
            </a:r>
          </a:p>
        </p:txBody>
      </p:sp>
      <p:sp>
        <p:nvSpPr>
          <p:cNvPr id="18" name="等腰三角形 17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1120" y="1186202"/>
            <a:ext cx="7366591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32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设计方案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647565" y="2199100"/>
          <a:ext cx="7848871" cy="2912346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81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64096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原始问题</a:t>
                      </a:r>
                      <a:r>
                        <a:rPr lang="zh-CN" altLang="en-US" sz="24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：</a:t>
                      </a:r>
                      <a:r>
                        <a:rPr lang="zh-CN" sz="24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自助式人行过街红绿灯</a:t>
                      </a: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主要功能</a:t>
                      </a:r>
                      <a:r>
                        <a:rPr lang="en-US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1</a:t>
                      </a:r>
                      <a:endParaRPr lang="zh-CN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pitchFamily="49" charset="-122"/>
                        <a:ea typeface="楷体_GB2312" panose="02010609030101010101" pitchFamily="49" charset="-122"/>
                        <a:cs typeface="+mn-cs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主要功能</a:t>
                      </a:r>
                      <a:r>
                        <a:rPr lang="en-US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2</a:t>
                      </a:r>
                      <a:endParaRPr lang="zh-CN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pitchFamily="49" charset="-122"/>
                        <a:ea typeface="楷体_GB2312" panose="02010609030101010101" pitchFamily="49" charset="-122"/>
                        <a:cs typeface="+mn-cs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主要功能</a:t>
                      </a:r>
                      <a:r>
                        <a:rPr lang="en-US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3</a:t>
                      </a: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主要功能</a:t>
                      </a:r>
                      <a:r>
                        <a:rPr lang="en-US" alt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m</a:t>
                      </a:r>
                      <a:endParaRPr lang="zh-CN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pitchFamily="49" charset="-122"/>
                        <a:ea typeface="楷体_GB2312" panose="02010609030101010101" pitchFamily="49" charset="-122"/>
                        <a:cs typeface="+mn-cs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721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latin typeface="Calibri" panose="020F0502020204030204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latin typeface="Calibri" panose="020F0502020204030204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latin typeface="Calibri" panose="020F0502020204030204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latin typeface="Calibri" panose="020F0502020204030204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295" marR="682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等腰三角形 3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8895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设计方案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92714" y="2135092"/>
          <a:ext cx="7776861" cy="3154005"/>
        </p:xfrm>
        <a:graphic>
          <a:graphicData uri="http://schemas.openxmlformats.org/drawingml/2006/table">
            <a:tbl>
              <a:tblPr/>
              <a:tblGrid>
                <a:gridCol w="652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31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15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75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632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4777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690245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原始问题：自助式人行过街红绿灯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38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按钮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信号灯变化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计时器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56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可用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不可用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红灯亮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红灯保持</a:t>
                      </a:r>
                      <a:r>
                        <a:rPr lang="en-US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15</a:t>
                      </a:r>
                      <a:r>
                        <a:rPr lang="zh-CN" sz="1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绿灯亮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绿灯保</a:t>
                      </a:r>
                      <a:r>
                        <a:rPr lang="zh-CN" sz="2000" b="1" kern="100" dirty="0"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楷体_GB2312" panose="02010609030101010101" pitchFamily="49" charset="-122"/>
                        </a:rPr>
                        <a:t>持</a:t>
                      </a:r>
                      <a:r>
                        <a:rPr lang="en-US" sz="2000" b="1" kern="100" dirty="0"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楷体_GB2312" panose="02010609030101010101" pitchFamily="49" charset="-122"/>
                        </a:rPr>
                        <a:t>20</a:t>
                      </a:r>
                      <a:r>
                        <a:rPr lang="en-US" sz="1000" b="1" kern="100" dirty="0"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楷体_GB2312" panose="02010609030101010101" pitchFamily="49" charset="-122"/>
                        </a:rPr>
                        <a:t> </a:t>
                      </a:r>
                      <a:r>
                        <a:rPr lang="en-US" altLang="zh-CN" sz="2000" b="1" kern="100" dirty="0">
                          <a:latin typeface="楷体_GB2312" panose="02010609030101010101" pitchFamily="49" charset="-122"/>
                          <a:ea typeface="楷体_GB2312" panose="02010609030101010101" pitchFamily="49" charset="-122"/>
                          <a:cs typeface="楷体_GB2312" panose="02010609030101010101" pitchFamily="49" charset="-122"/>
                        </a:rPr>
                        <a:t>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设定时间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计时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 panose="020F0502020204030204"/>
                          <a:ea typeface="楷体_GB2312" panose="02010609030101010101" pitchFamily="49" charset="-122"/>
                          <a:cs typeface="Times New Roman" panose="02020603050405020304"/>
                        </a:rPr>
                        <a:t>计时结束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13"/>
          <p:cNvSpPr txBox="1"/>
          <p:nvPr/>
        </p:nvSpPr>
        <p:spPr>
          <a:xfrm rot="20475165">
            <a:off x="5306915" y="4132296"/>
            <a:ext cx="1969770" cy="19380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操作步骤设计：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红灯亮；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保持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；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计时设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；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倒计时显示；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……</a:t>
            </a:r>
          </a:p>
        </p:txBody>
      </p:sp>
      <p:sp>
        <p:nvSpPr>
          <p:cNvPr id="8" name="TextBox 11"/>
          <p:cNvSpPr txBox="1"/>
          <p:nvPr/>
        </p:nvSpPr>
        <p:spPr>
          <a:xfrm rot="20440131">
            <a:off x="5811893" y="611938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算法设计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7785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设计方案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936918" y="2100766"/>
            <a:ext cx="14786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分析问题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991614" y="2100766"/>
            <a:ext cx="20882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寻找解决问题的</a:t>
            </a:r>
          </a:p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途径与方法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655910" y="2100766"/>
            <a:ext cx="1786880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解决问题并验证结果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cxnSp>
        <p:nvCxnSpPr>
          <p:cNvPr id="17" name="AutoShape 5"/>
          <p:cNvCxnSpPr>
            <a:cxnSpLocks noChangeShapeType="1"/>
          </p:cNvCxnSpPr>
          <p:nvPr/>
        </p:nvCxnSpPr>
        <p:spPr bwMode="auto">
          <a:xfrm>
            <a:off x="2415550" y="2569956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5079846" y="2569956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>
            <a:off x="1669884" y="3066419"/>
            <a:ext cx="0" cy="576064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25"/>
          <p:cNvSpPr txBox="1"/>
          <p:nvPr/>
        </p:nvSpPr>
        <p:spPr>
          <a:xfrm>
            <a:off x="936918" y="3637787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明确目标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抽象建模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4034177" y="3066419"/>
            <a:ext cx="0" cy="1105418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5"/>
          <p:cNvSpPr txBox="1"/>
          <p:nvPr/>
        </p:nvSpPr>
        <p:spPr>
          <a:xfrm>
            <a:off x="2991614" y="4171837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过程分解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设计方案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6549615" y="3066419"/>
            <a:ext cx="0" cy="1646389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5"/>
          <p:cNvSpPr txBox="1"/>
          <p:nvPr/>
        </p:nvSpPr>
        <p:spPr>
          <a:xfrm>
            <a:off x="5655910" y="4712808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编程调试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验证结果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520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2.</a:t>
            </a: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计算机解决问题的过程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060154" y="224028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7020" y="2085019"/>
            <a:ext cx="7366591" cy="25648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u="sng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编写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程序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利用计算机</a:t>
            </a:r>
            <a:r>
              <a:rPr lang="zh-CN" altLang="en-US" dirty="0">
                <a:solidFill>
                  <a:srgbClr val="FF0000"/>
                </a:solidFill>
              </a:rPr>
              <a:t>程序设计语言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描述</a:t>
            </a:r>
            <a:r>
              <a:rPr lang="zh-CN" altLang="en-US" dirty="0">
                <a:solidFill>
                  <a:srgbClr val="C00000"/>
                </a:solidFill>
              </a:rPr>
              <a:t>算法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，实现问题求解的过程。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u="sng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调试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程序</a:t>
            </a:r>
            <a:endParaRPr lang="en-US" altLang="zh-CN" kern="0" dirty="0">
              <a:solidFill>
                <a:srgbClr val="466E8C"/>
              </a:solidFill>
              <a:ea typeface="楷体_GB2312" panose="02010609030101010101" pitchFamily="49" charset="-122"/>
              <a:cs typeface="+mj-cs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发现错误分析其产生的原因，并进行改正；对运行的结果进行分析和验证，判断其是否正确和完整。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060154" y="344552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073496" y="4816774"/>
            <a:ext cx="2716161" cy="60478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Python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语言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8895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编程调试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8941" t="30612" r="54522" b="22926"/>
          <a:stretch>
            <a:fillRect/>
          </a:stretch>
        </p:blipFill>
        <p:spPr bwMode="auto">
          <a:xfrm>
            <a:off x="576185" y="1779687"/>
            <a:ext cx="1025199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2195853" y="1779687"/>
            <a:ext cx="58535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#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初始化红绿灯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 = turtle.Turtle()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light.hideturtle()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light.screen.delay(0) #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禁用绘制过程的动画显示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#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红灯亮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light.color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("red", "red")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light.begin_fill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light.circle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(20)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light.end_fill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()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#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红灯保持显示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time.sleep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(10)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#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绿灯亮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light.color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("green", "green")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light.begin_fill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light.circle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(20)</a:t>
            </a: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light.end_fill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()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76185" y="6304002"/>
            <a:ext cx="6135936" cy="400110"/>
          </a:xfrm>
          <a:prstGeom prst="rect">
            <a:avLst/>
          </a:prstGeom>
          <a:solidFill>
            <a:schemeClr val="bg1"/>
          </a:solidFill>
          <a:ln>
            <a:solidFill>
              <a:srgbClr val="466E8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语言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楷体_GB2312" panose="02010609030101010101" pitchFamily="49" charset="-122"/>
                <a:cs typeface="Times New Roman" panose="02020603050405020304" pitchFamily="18" charset="0"/>
              </a:rPr>
              <a:t>模拟交通信号灯“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楷体_GB2312" panose="02010609030101010101" pitchFamily="49" charset="-122"/>
                <a:cs typeface="Times New Roman" panose="02020603050405020304" pitchFamily="18" charset="0"/>
              </a:rPr>
              <a:t>红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楷体_GB2312" panose="02010609030101010101" pitchFamily="49" charset="-122"/>
                <a:cs typeface="Times New Roman" panose="02020603050405020304" pitchFamily="18" charset="0"/>
              </a:rPr>
              <a:t>灯变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+mn-ea"/>
                <a:ea typeface="楷体_GB2312" panose="02010609030101010101" pitchFamily="49" charset="-122"/>
                <a:cs typeface="Times New Roman" panose="02020603050405020304" pitchFamily="18" charset="0"/>
              </a:rPr>
              <a:t>绿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楷体_GB2312" panose="02010609030101010101" pitchFamily="49" charset="-122"/>
                <a:cs typeface="Times New Roman" panose="02020603050405020304" pitchFamily="18" charset="0"/>
              </a:rPr>
              <a:t>灯”的过程。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楷体_GB2312" panose="02010609030101010101" pitchFamily="49" charset="-122"/>
              <a:cs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051685" y="2921000"/>
            <a:ext cx="566610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等腰三角形 7"/>
          <p:cNvSpPr/>
          <p:nvPr/>
        </p:nvSpPr>
        <p:spPr>
          <a:xfrm rot="5400000">
            <a:off x="635966" y="140767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8895" y="1171978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编程调试</a:t>
            </a:r>
          </a:p>
        </p:txBody>
      </p:sp>
      <p:cxnSp>
        <p:nvCxnSpPr>
          <p:cNvPr id="2" name="直接连接符 1"/>
          <p:cNvCxnSpPr/>
          <p:nvPr/>
        </p:nvCxnSpPr>
        <p:spPr bwMode="auto">
          <a:xfrm>
            <a:off x="2051685" y="4295775"/>
            <a:ext cx="566610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45797" y="3362553"/>
            <a:ext cx="1523083" cy="576064"/>
          </a:xfrm>
          <a:prstGeom prst="rect">
            <a:avLst/>
          </a:prstGeom>
          <a:solidFill>
            <a:srgbClr val="CFECFF"/>
          </a:solidFill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经黑简体" panose="02000000000000000000" pitchFamily="34" charset="-122"/>
                <a:ea typeface="楷体_GB2312" panose="02010609030101010101" pitchFamily="49" charset="-122"/>
              </a:rPr>
              <a:t>分析问题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404984" y="3362553"/>
            <a:ext cx="1523083" cy="576064"/>
          </a:xfrm>
          <a:prstGeom prst="rect">
            <a:avLst/>
          </a:prstGeom>
          <a:solidFill>
            <a:srgbClr val="CFECFF"/>
          </a:solidFill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经黑简体" panose="02000000000000000000" pitchFamily="34" charset="-122"/>
                <a:ea typeface="楷体_GB2312" panose="02010609030101010101" pitchFamily="49" charset="-122"/>
              </a:rPr>
              <a:t>设计方案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864171" y="3362553"/>
            <a:ext cx="1523083" cy="576064"/>
          </a:xfrm>
          <a:prstGeom prst="rect">
            <a:avLst/>
          </a:prstGeom>
          <a:solidFill>
            <a:srgbClr val="CFECFF"/>
          </a:solidFill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经黑简体" panose="02000000000000000000" pitchFamily="34" charset="-122"/>
                <a:ea typeface="楷体_GB2312" panose="02010609030101010101" pitchFamily="49" charset="-122"/>
              </a:rPr>
              <a:t>编程调试</a:t>
            </a:r>
            <a:endParaRPr lang="en-US" altLang="zh-CN" sz="2000" b="1" dirty="0">
              <a:solidFill>
                <a:srgbClr val="FF0000"/>
              </a:solidFill>
              <a:latin typeface="方正经黑简体" panose="02000000000000000000" pitchFamily="34" charset="-122"/>
              <a:ea typeface="楷体_GB2312" panose="02010609030101010101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2684904" y="3470565"/>
            <a:ext cx="504056" cy="360040"/>
          </a:xfrm>
          <a:prstGeom prst="rightArrow">
            <a:avLst/>
          </a:prstGeom>
          <a:solidFill>
            <a:srgbClr val="9FBFFF"/>
          </a:solidFill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144091" y="3470565"/>
            <a:ext cx="504056" cy="360040"/>
          </a:xfrm>
          <a:prstGeom prst="rightArrow">
            <a:avLst/>
          </a:prstGeom>
          <a:solidFill>
            <a:srgbClr val="9FBFFF"/>
          </a:solidFill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0000"/>
              </a:solidFill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66525" y="5153414"/>
            <a:ext cx="20108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学习</a:t>
            </a:r>
            <a:r>
              <a:rPr lang="en-US" altLang="zh-CN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Python</a:t>
            </a:r>
            <a:r>
              <a:rPr lang="zh-CN" altLang="en-US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语言</a:t>
            </a:r>
          </a:p>
        </p:txBody>
      </p:sp>
      <p:sp>
        <p:nvSpPr>
          <p:cNvPr id="11" name="矩形 10"/>
          <p:cNvSpPr/>
          <p:nvPr/>
        </p:nvSpPr>
        <p:spPr>
          <a:xfrm>
            <a:off x="945798" y="4353194"/>
            <a:ext cx="2006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综合</a:t>
            </a:r>
            <a:r>
              <a:rPr lang="zh-CN" altLang="en-US" sz="2000" b="1" u="sng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多学科</a:t>
            </a:r>
            <a:r>
              <a:rPr lang="zh-CN" altLang="en-US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知识</a:t>
            </a:r>
            <a:endParaRPr lang="zh-CN" altLang="en-US" sz="1400" dirty="0">
              <a:ln w="18000">
                <a:noFill/>
                <a:prstDash val="solid"/>
                <a:miter lim="800000"/>
              </a:ln>
              <a:solidFill>
                <a:schemeClr val="accent2">
                  <a:lumMod val="75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1988" y="4753304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18000">
                  <a:noFill/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楷体_GB2312" panose="02010609030101010101" pitchFamily="49" charset="-122"/>
              </a:rPr>
              <a:t>算法设计</a:t>
            </a:r>
            <a:endParaRPr lang="zh-CN" altLang="en-US" sz="1400" dirty="0">
              <a:ln w="18000">
                <a:noFill/>
                <a:prstDash val="solid"/>
                <a:miter lim="800000"/>
              </a:ln>
              <a:solidFill>
                <a:schemeClr val="accent2">
                  <a:lumMod val="75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5797" y="2213604"/>
            <a:ext cx="6609043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【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项目</a:t>
            </a:r>
            <a:r>
              <a:rPr lang="en-US" altLang="zh-CN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】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编程控灯利出行</a:t>
            </a:r>
          </a:p>
          <a:p>
            <a:pPr marL="0" indent="0">
              <a:buNone/>
            </a:pP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　　</a:t>
            </a:r>
            <a:r>
              <a:rPr lang="en-US" altLang="zh-CN" kern="0" dirty="0">
                <a:solidFill>
                  <a:srgbClr val="466E8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——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自助式人行过街</a:t>
            </a:r>
            <a:r>
              <a:rPr lang="zh-CN" altLang="en-US" kern="0" dirty="0">
                <a:solidFill>
                  <a:srgbClr val="FF0000"/>
                </a:solidFill>
                <a:ea typeface="楷体_GB2312" panose="02010609030101010101" pitchFamily="49" charset="-122"/>
                <a:cs typeface="+mj-cs"/>
              </a:rPr>
              <a:t>红</a:t>
            </a:r>
            <a:r>
              <a:rPr lang="zh-CN" altLang="en-US" kern="0" dirty="0">
                <a:solidFill>
                  <a:srgbClr val="00B050"/>
                </a:solidFill>
                <a:ea typeface="楷体_GB2312" panose="02010609030101010101" pitchFamily="49" charset="-122"/>
                <a:cs typeface="+mj-cs"/>
              </a:rPr>
              <a:t>绿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灯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5410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3.</a:t>
            </a: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课堂小结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7708" y="2753448"/>
            <a:ext cx="85273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2.1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解决问题的一般过程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和用计算机解决问题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 descr="C:\Users\liuzhaobin\Desktop\ppt图\图片1.png图片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26110" y="-23495"/>
            <a:ext cx="10398125" cy="690626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081097" y="1700808"/>
            <a:ext cx="1584176" cy="1872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13746" y="1700809"/>
            <a:ext cx="1584176" cy="1728192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1" r="12643"/>
          <a:stretch>
            <a:fillRect/>
          </a:stretch>
        </p:blipFill>
        <p:spPr bwMode="auto">
          <a:xfrm>
            <a:off x="911120" y="2085019"/>
            <a:ext cx="4635339" cy="3528392"/>
          </a:xfrm>
          <a:prstGeom prst="roundRect">
            <a:avLst>
              <a:gd name="adj" fmla="val 6409"/>
            </a:avLst>
          </a:prstGeom>
          <a:noFill/>
          <a:ln>
            <a:noFill/>
          </a:ln>
        </p:spPr>
      </p:pic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5728478" y="2085019"/>
            <a:ext cx="1872208" cy="480584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分析问题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5728478" y="3355315"/>
            <a:ext cx="1872208" cy="77245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寻找解决问题的途径与方法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728478" y="4917481"/>
            <a:ext cx="1872208" cy="69593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解决问题并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验证结果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>
            <a:off x="6484562" y="2718004"/>
            <a:ext cx="360040" cy="484910"/>
          </a:xfrm>
          <a:prstGeom prst="downArrow">
            <a:avLst/>
          </a:prstGeom>
          <a:noFill/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下箭头 17"/>
          <p:cNvSpPr/>
          <p:nvPr/>
        </p:nvSpPr>
        <p:spPr bwMode="auto">
          <a:xfrm>
            <a:off x="6484562" y="4280169"/>
            <a:ext cx="360040" cy="484910"/>
          </a:xfrm>
          <a:prstGeom prst="downArrow">
            <a:avLst/>
          </a:prstGeom>
          <a:noFill/>
          <a:ln w="9525" cap="flat" cmpd="sng" algn="ctr">
            <a:solidFill>
              <a:srgbClr val="466E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1120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1.</a:t>
            </a: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解决问题的一般过程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dd22c4deaaf46c193a411c16118cde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29" y="4383776"/>
            <a:ext cx="1872208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8941" t="30612" r="54522" b="22926"/>
          <a:stretch>
            <a:fillRect/>
          </a:stretch>
        </p:blipFill>
        <p:spPr bwMode="auto">
          <a:xfrm>
            <a:off x="1042529" y="1979999"/>
            <a:ext cx="1025199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1"/>
          <p:cNvSpPr txBox="1"/>
          <p:nvPr/>
        </p:nvSpPr>
        <p:spPr>
          <a:xfrm>
            <a:off x="2867430" y="2712025"/>
            <a:ext cx="4791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　　交通信号控制系统是利用</a:t>
            </a:r>
            <a:r>
              <a:rPr lang="zh-CN" altLang="en-US" sz="2000" b="1" u="sng" dirty="0">
                <a:solidFill>
                  <a:srgbClr val="FF0000"/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计算机程序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控制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红</a:t>
            </a:r>
            <a:r>
              <a:rPr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绿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_GB2312" panose="02010609030101010101" pitchFamily="49" charset="-122"/>
              </a:rPr>
              <a:t>灯变化来指挥交通。</a:t>
            </a:r>
          </a:p>
        </p:txBody>
      </p:sp>
      <p:sp>
        <p:nvSpPr>
          <p:cNvPr id="8" name="矩形 7"/>
          <p:cNvSpPr/>
          <p:nvPr/>
        </p:nvSpPr>
        <p:spPr>
          <a:xfrm>
            <a:off x="3353205" y="4383775"/>
            <a:ext cx="43052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　　随着物联网、大数据和人工智能等技术的发展，还可以根据联网数据精准地</a:t>
            </a:r>
            <a:r>
              <a:rPr lang="zh-CN" altLang="en-US" sz="2000" b="1" u="sng" dirty="0">
                <a:solidFill>
                  <a:srgbClr val="FF0000"/>
                </a:solidFill>
                <a:latin typeface="方正经黑简体" panose="02000000000000000000" pitchFamily="34" charset="-122"/>
                <a:ea typeface="楷体_GB2312" panose="02010609030101010101" pitchFamily="49" charset="-122"/>
              </a:rPr>
              <a:t>自动调节红绿灯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的时长，实现多路口信号灯的</a:t>
            </a:r>
            <a:r>
              <a:rPr lang="zh-CN" altLang="en-US" sz="2000" b="1" dirty="0">
                <a:solidFill>
                  <a:srgbClr val="466E8C"/>
                </a:solidFill>
                <a:ea typeface="楷体_GB2312" panose="02010609030101010101" pitchFamily="49" charset="-122"/>
              </a:rPr>
              <a:t>智能联动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控制。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8895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问题解决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4" descr="微信图片_20181029092053.jpg"/>
          <p:cNvPicPr>
            <a:picLocks noChangeAspect="1"/>
          </p:cNvPicPr>
          <p:nvPr/>
        </p:nvPicPr>
        <p:blipFill>
          <a:blip r:embed="rId2" cstate="print"/>
          <a:srcRect t="10714" b="5357"/>
          <a:stretch>
            <a:fillRect/>
          </a:stretch>
        </p:blipFill>
        <p:spPr>
          <a:xfrm>
            <a:off x="2045505" y="1900876"/>
            <a:ext cx="2265848" cy="3075079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3545" y="1900876"/>
            <a:ext cx="2321554" cy="3075079"/>
          </a:xfrm>
          <a:prstGeom prst="roundRect">
            <a:avLst>
              <a:gd name="adj" fmla="val 5241"/>
            </a:avLst>
          </a:prstGeom>
          <a:noFill/>
          <a:ln>
            <a:noFill/>
          </a:ln>
        </p:spPr>
      </p:pic>
      <p:sp>
        <p:nvSpPr>
          <p:cNvPr id="6" name="椭圆 5"/>
          <p:cNvSpPr/>
          <p:nvPr/>
        </p:nvSpPr>
        <p:spPr bwMode="auto">
          <a:xfrm>
            <a:off x="2667604" y="2910552"/>
            <a:ext cx="720080" cy="864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5505" y="5053963"/>
            <a:ext cx="594635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【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项目</a:t>
            </a:r>
            <a:r>
              <a:rPr lang="en-US" altLang="zh-CN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】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编程控灯利出行</a:t>
            </a:r>
            <a:endParaRPr lang="en-US" altLang="zh-CN" kern="0" dirty="0">
              <a:solidFill>
                <a:srgbClr val="466E8C"/>
              </a:solidFill>
              <a:ea typeface="楷体_GB2312" panose="02010609030101010101" pitchFamily="49" charset="-122"/>
              <a:cs typeface="+mj-cs"/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　　</a:t>
            </a:r>
            <a:r>
              <a:rPr lang="en-US" altLang="zh-CN" kern="0" dirty="0">
                <a:solidFill>
                  <a:srgbClr val="466E8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——</a:t>
            </a:r>
            <a:r>
              <a:rPr lang="zh-CN" altLang="en-US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自助式人行过街红绿灯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98930" y="5835650"/>
            <a:ext cx="594677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  <a:cs typeface="+mj-cs"/>
              </a:rPr>
              <a:t>　　通过编程，模拟实现“自助式人行过街</a:t>
            </a:r>
            <a:r>
              <a:rPr lang="zh-CN" altLang="en-US" kern="0" dirty="0">
                <a:solidFill>
                  <a:srgbClr val="FF0000"/>
                </a:solidFill>
                <a:ea typeface="楷体_GB2312" panose="02010609030101010101" pitchFamily="49" charset="-122"/>
                <a:cs typeface="+mj-cs"/>
              </a:rPr>
              <a:t>红</a:t>
            </a:r>
            <a:r>
              <a:rPr lang="zh-CN" altLang="en-US" kern="0" dirty="0">
                <a:solidFill>
                  <a:srgbClr val="00B050"/>
                </a:solidFill>
                <a:ea typeface="楷体_GB2312" panose="02010609030101010101" pitchFamily="49" charset="-122"/>
                <a:cs typeface="+mj-cs"/>
              </a:rPr>
              <a:t>绿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  <a:cs typeface="+mj-cs"/>
              </a:rPr>
              <a:t>灯”的效果，体验计算机求解问题的过程。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8705" y="118620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ctr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自助式人行过街红绿灯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936918" y="2515014"/>
            <a:ext cx="14786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分析问题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991614" y="2515014"/>
            <a:ext cx="20882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寻找解决问题的</a:t>
            </a:r>
          </a:p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途径与方法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655910" y="2515014"/>
            <a:ext cx="1786880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解决问题并验证结果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cxnSp>
        <p:nvCxnSpPr>
          <p:cNvPr id="6" name="AutoShape 5"/>
          <p:cNvCxnSpPr>
            <a:cxnSpLocks noChangeShapeType="1"/>
          </p:cNvCxnSpPr>
          <p:nvPr/>
        </p:nvCxnSpPr>
        <p:spPr bwMode="auto">
          <a:xfrm>
            <a:off x="2415550" y="2984204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7" name="AutoShape 5"/>
          <p:cNvCxnSpPr>
            <a:cxnSpLocks noChangeShapeType="1"/>
          </p:cNvCxnSpPr>
          <p:nvPr/>
        </p:nvCxnSpPr>
        <p:spPr bwMode="auto">
          <a:xfrm>
            <a:off x="5079846" y="2984204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>
            <a:off x="1669884" y="3480667"/>
            <a:ext cx="0" cy="576064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25"/>
          <p:cNvSpPr txBox="1"/>
          <p:nvPr/>
        </p:nvSpPr>
        <p:spPr>
          <a:xfrm>
            <a:off x="936918" y="4052035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明确目标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抽象建模</a:t>
            </a:r>
          </a:p>
        </p:txBody>
      </p:sp>
      <p:sp>
        <p:nvSpPr>
          <p:cNvPr id="11" name="矩形 10"/>
          <p:cNvSpPr/>
          <p:nvPr/>
        </p:nvSpPr>
        <p:spPr>
          <a:xfrm>
            <a:off x="936918" y="4856710"/>
            <a:ext cx="58625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用计算机解决问题即让计算机按照程序执行指令。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8260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2.</a:t>
            </a: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用计算机解决问题的过程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933" t="39029" r="43085" b="44016"/>
          <a:stretch>
            <a:fillRect/>
          </a:stretch>
        </p:blipFill>
        <p:spPr bwMode="auto">
          <a:xfrm>
            <a:off x="6668220" y="4086787"/>
            <a:ext cx="137662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78511" y="2363015"/>
          <a:ext cx="6018830" cy="331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6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871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0030101010101" pitchFamily="49" charset="-122"/>
                          <a:ea typeface="楷体_GB2312" panose="02010609030101010101" pitchFamily="49" charset="-122"/>
                        </a:rPr>
                        <a:t>信号灯</a:t>
                      </a:r>
                      <a:endParaRPr lang="en-US" altLang="zh-CN" sz="2000" dirty="0">
                        <a:latin typeface="黑体" panose="02010600030101010101" pitchFamily="49" charset="-122"/>
                        <a:ea typeface="楷体_GB2312" panose="02010609030101010101" pitchFamily="49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黑体" panose="02010600030101010101" pitchFamily="49" charset="-122"/>
                          <a:ea typeface="楷体_GB2312" panose="02010609030101010101" pitchFamily="49" charset="-122"/>
                        </a:rPr>
                        <a:t>初始状态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黑体" panose="02010600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单击按钮：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黑体" panose="02010600030101010101" pitchFamily="49" charset="-122"/>
                        <a:ea typeface="楷体_GB2312" panose="02010609030101010101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黑体" panose="02010600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信号灯的变化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黑体" panose="02010600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信号灯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黑体" panose="02010600030101010101" pitchFamily="49" charset="-122"/>
                        <a:ea typeface="楷体_GB2312" panose="02010609030101010101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黑体" panose="02010600030101010101" pitchFamily="49" charset="-122"/>
                          <a:ea typeface="楷体_GB2312" panose="02010609030101010101" pitchFamily="49" charset="-122"/>
                          <a:cs typeface="+mn-cs"/>
                        </a:rPr>
                        <a:t>终止状态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5259">
                <a:tc>
                  <a:txBody>
                    <a:bodyPr/>
                    <a:lstStyle/>
                    <a:p>
                      <a:endParaRPr lang="zh-CN" altLang="en-US" dirty="0">
                        <a:ea typeface="楷体_GB2312" panose="02010609030101010101" pitchFamily="49" charset="-122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 panose="02010609030101010101" pitchFamily="49" charset="-122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 panose="02010609030101010101" pitchFamily="49" charset="-122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10"/>
          <p:cNvSpPr txBox="1"/>
          <p:nvPr/>
        </p:nvSpPr>
        <p:spPr>
          <a:xfrm>
            <a:off x="2399208" y="3845591"/>
            <a:ext cx="1847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红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灯倒计时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s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5659344" y="3845591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红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灯亮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1170412" y="4637679"/>
            <a:ext cx="6976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禁行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5788385" y="4637679"/>
            <a:ext cx="6976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禁行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1041371" y="3845591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红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灯亮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2399208" y="4637679"/>
            <a:ext cx="1847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  <a:ea typeface="楷体_GB2312" panose="02010609030101010101" pitchFamily="49" charset="-122"/>
              </a:rPr>
              <a:t>绿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灯亮保持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20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s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4541397" y="4637679"/>
            <a:ext cx="6976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通行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4541397" y="3845591"/>
            <a:ext cx="6976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楷体_GB2312" panose="02010609030101010101" pitchFamily="49" charset="-122"/>
              </a:rPr>
              <a:t>等待</a:t>
            </a:r>
          </a:p>
        </p:txBody>
      </p:sp>
      <p:sp>
        <p:nvSpPr>
          <p:cNvPr id="14" name="等腰三角形 13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8895" y="1242082"/>
            <a:ext cx="736659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分析问题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8" grpId="0" bldLvl="0" animBg="1"/>
      <p:bldP spid="9" grpId="0"/>
      <p:bldP spid="11" grpId="0"/>
      <p:bldP spid="12" grpId="0" bldLvl="0" animBg="1"/>
      <p:bldP spid="1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882054" y="2213262"/>
            <a:ext cx="14786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分析问题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2936750" y="2213262"/>
            <a:ext cx="2088232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寻找解决问题的</a:t>
            </a:r>
          </a:p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途径与方法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601046" y="2213262"/>
            <a:ext cx="1786880" cy="94639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466E8C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indent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解决问题并验证结果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cxnSp>
        <p:nvCxnSpPr>
          <p:cNvPr id="17" name="AutoShape 5"/>
          <p:cNvCxnSpPr>
            <a:cxnSpLocks noChangeShapeType="1"/>
          </p:cNvCxnSpPr>
          <p:nvPr/>
        </p:nvCxnSpPr>
        <p:spPr bwMode="auto">
          <a:xfrm>
            <a:off x="2360686" y="2682452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5024982" y="2682452"/>
            <a:ext cx="576064" cy="0"/>
          </a:xfrm>
          <a:prstGeom prst="straightConnector1">
            <a:avLst/>
          </a:prstGeom>
          <a:noFill/>
          <a:ln w="57150">
            <a:solidFill>
              <a:srgbClr val="466E8C"/>
            </a:solidFill>
            <a:round/>
            <a:tailEnd type="triangle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>
            <a:off x="1615020" y="3178915"/>
            <a:ext cx="0" cy="576064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25"/>
          <p:cNvSpPr txBox="1"/>
          <p:nvPr/>
        </p:nvSpPr>
        <p:spPr>
          <a:xfrm>
            <a:off x="882054" y="3750283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明确目标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抽象建模</a:t>
            </a:r>
          </a:p>
        </p:txBody>
      </p:sp>
      <p:sp>
        <p:nvSpPr>
          <p:cNvPr id="21" name="矩形 20"/>
          <p:cNvSpPr/>
          <p:nvPr/>
        </p:nvSpPr>
        <p:spPr>
          <a:xfrm>
            <a:off x="882054" y="5378888"/>
            <a:ext cx="32816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计算机按照程序执行指令。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3979313" y="3178915"/>
            <a:ext cx="0" cy="1342791"/>
          </a:xfrm>
          <a:prstGeom prst="straightConnector1">
            <a:avLst/>
          </a:prstGeom>
          <a:ln w="38100">
            <a:solidFill>
              <a:srgbClr val="62C5DC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5"/>
          <p:cNvSpPr txBox="1"/>
          <p:nvPr/>
        </p:nvSpPr>
        <p:spPr>
          <a:xfrm>
            <a:off x="2936750" y="4521706"/>
            <a:ext cx="2815839" cy="400110"/>
          </a:xfrm>
          <a:prstGeom prst="rect">
            <a:avLst/>
          </a:prstGeom>
          <a:ln>
            <a:solidFill>
              <a:srgbClr val="466E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过程分解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设计方案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635966" y="146254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1120" y="1186202"/>
            <a:ext cx="7366591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sz="32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2.</a:t>
            </a:r>
            <a:r>
              <a:rPr lang="zh-CN" altLang="en-US" sz="3200" kern="0" dirty="0">
                <a:solidFill>
                  <a:srgbClr val="466E8C"/>
                </a:solidFill>
                <a:ea typeface="楷体_GB2312" panose="02010609030101010101" pitchFamily="49" charset="-122"/>
                <a:cs typeface="+mj-cs"/>
              </a:rPr>
              <a:t>计算机解决问题的过程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389</Words>
  <Application>Microsoft Office PowerPoint</Application>
  <PresentationFormat>全屏显示(4:3)</PresentationFormat>
  <Paragraphs>130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微软雅黑</vt:lpstr>
      <vt:lpstr>仿宋</vt:lpstr>
      <vt:lpstr>宋体</vt:lpstr>
      <vt:lpstr>Calibri Light</vt:lpstr>
      <vt:lpstr>黑体</vt:lpstr>
      <vt:lpstr>楷体_GB2312</vt:lpstr>
      <vt:lpstr>方正经黑简体</vt:lpstr>
      <vt:lpstr>Calibri</vt:lpstr>
      <vt:lpstr>Times New Roman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Microsoft 帐户</cp:lastModifiedBy>
  <cp:revision>118</cp:revision>
  <dcterms:created xsi:type="dcterms:W3CDTF">2019-04-15T01:46:00Z</dcterms:created>
  <dcterms:modified xsi:type="dcterms:W3CDTF">2020-03-31T07:23:53Z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